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9" r:id="rId1"/>
  </p:sldMasterIdLst>
  <p:notesMasterIdLst>
    <p:notesMasterId r:id="rId26"/>
  </p:notesMasterIdLst>
  <p:handoutMasterIdLst>
    <p:handoutMasterId r:id="rId27"/>
  </p:handoutMasterIdLst>
  <p:sldIdLst>
    <p:sldId id="996" r:id="rId2"/>
    <p:sldId id="880" r:id="rId3"/>
    <p:sldId id="989" r:id="rId4"/>
    <p:sldId id="937" r:id="rId5"/>
    <p:sldId id="986" r:id="rId6"/>
    <p:sldId id="939" r:id="rId7"/>
    <p:sldId id="990" r:id="rId8"/>
    <p:sldId id="988" r:id="rId9"/>
    <p:sldId id="993" r:id="rId10"/>
    <p:sldId id="994" r:id="rId11"/>
    <p:sldId id="995" r:id="rId12"/>
    <p:sldId id="978" r:id="rId13"/>
    <p:sldId id="991" r:id="rId14"/>
    <p:sldId id="979" r:id="rId15"/>
    <p:sldId id="992" r:id="rId16"/>
    <p:sldId id="980" r:id="rId17"/>
    <p:sldId id="981" r:id="rId18"/>
    <p:sldId id="984" r:id="rId19"/>
    <p:sldId id="997" r:id="rId20"/>
    <p:sldId id="985" r:id="rId21"/>
    <p:sldId id="999" r:id="rId22"/>
    <p:sldId id="998" r:id="rId23"/>
    <p:sldId id="987" r:id="rId24"/>
    <p:sldId id="917" r:id="rId25"/>
  </p:sldIdLst>
  <p:sldSz cx="12192000" cy="6858000"/>
  <p:notesSz cx="7010400" cy="92964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D"/>
    <a:srgbClr val="A7FBC1"/>
    <a:srgbClr val="FFCC00"/>
    <a:srgbClr val="33CC33"/>
    <a:srgbClr val="99FF99"/>
    <a:srgbClr val="C4D7FC"/>
    <a:srgbClr val="2639AC"/>
    <a:srgbClr val="833AC6"/>
    <a:srgbClr val="126A9B"/>
    <a:srgbClr val="1D71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7" autoAdjust="0"/>
    <p:restoredTop sz="83453" autoAdjust="0"/>
  </p:normalViewPr>
  <p:slideViewPr>
    <p:cSldViewPr>
      <p:cViewPr varScale="1">
        <p:scale>
          <a:sx n="72" d="100"/>
          <a:sy n="72" d="100"/>
        </p:scale>
        <p:origin x="-12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7710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24/06/2019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16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24/06/2019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2" tIns="45746" rIns="91492" bIns="4574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714" y="4415531"/>
            <a:ext cx="5608975" cy="4183603"/>
          </a:xfrm>
          <a:prstGeom prst="rect">
            <a:avLst/>
          </a:prstGeom>
        </p:spPr>
        <p:txBody>
          <a:bodyPr vert="horz" lIns="91492" tIns="45746" rIns="91492" bIns="45746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16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75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13773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37735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4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38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24/06/2019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24/06/2019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28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17499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8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2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9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31" r:id="rId2"/>
    <p:sldLayoutId id="2147483835" r:id="rId3"/>
    <p:sldLayoutId id="2147483836" r:id="rId4"/>
    <p:sldLayoutId id="2147483849" r:id="rId5"/>
    <p:sldLayoutId id="2147483850" r:id="rId6"/>
    <p:sldLayoutId id="21474838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videncia.gov.b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hyperlink" Target="mailto:progest&#227;o.rpps@previdencia.gov.br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helio.fernandes@previdencia.gov.br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" y="188640"/>
            <a:ext cx="12192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PRÓ-GESTÃO </a:t>
            </a:r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RPPS</a:t>
            </a:r>
          </a:p>
          <a:p>
            <a:pPr algn="ctr">
              <a:defRPr/>
            </a:pP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>
              <a:defRPr/>
            </a:pPr>
            <a:r>
              <a:rPr lang="pt-BR" sz="2800" b="1" dirty="0" smtClean="0"/>
              <a:t>IMPLANTAÇÃO E RESULTADO PARA O RPPS</a:t>
            </a:r>
            <a:r>
              <a:rPr lang="pt-BR" sz="2800" dirty="0" smtClean="0"/>
              <a:t> </a:t>
            </a:r>
            <a:endParaRPr lang="pt-BR" altLang="pt-BR" sz="2800" b="1" spc="300" dirty="0" smtClean="0"/>
          </a:p>
          <a:p>
            <a:pPr algn="r">
              <a:lnSpc>
                <a:spcPct val="80000"/>
              </a:lnSpc>
            </a:pPr>
            <a:endParaRPr lang="pt-BR" altLang="pt-BR" sz="1600" b="1" spc="300" dirty="0" smtClean="0"/>
          </a:p>
          <a:p>
            <a:pPr algn="r">
              <a:lnSpc>
                <a:spcPct val="80000"/>
              </a:lnSpc>
            </a:pPr>
            <a:endParaRPr lang="pt-BR" altLang="pt-BR" sz="1600" b="1" spc="300" dirty="0"/>
          </a:p>
          <a:p>
            <a:pPr algn="r">
              <a:lnSpc>
                <a:spcPct val="80000"/>
              </a:lnSpc>
            </a:pPr>
            <a:endParaRPr lang="pt-BR" altLang="pt-BR" sz="1600" b="1" spc="300" dirty="0" smtClean="0"/>
          </a:p>
          <a:p>
            <a:pPr algn="r">
              <a:lnSpc>
                <a:spcPct val="80000"/>
              </a:lnSpc>
            </a:pPr>
            <a:endParaRPr lang="pt-BR" altLang="pt-BR" sz="1600" b="1" spc="300" dirty="0"/>
          </a:p>
          <a:p>
            <a:pPr algn="r">
              <a:lnSpc>
                <a:spcPct val="80000"/>
              </a:lnSpc>
            </a:pPr>
            <a:endParaRPr lang="pt-BR" altLang="pt-BR" sz="1600" b="1" spc="300" dirty="0" smtClean="0"/>
          </a:p>
          <a:p>
            <a:pPr algn="r">
              <a:lnSpc>
                <a:spcPct val="80000"/>
              </a:lnSpc>
            </a:pPr>
            <a:r>
              <a:rPr lang="pt-BR" altLang="pt-BR" sz="1600" b="1" spc="300" dirty="0" smtClean="0"/>
              <a:t>Foz do Iguaçu- PR, 28 de junho de 2019</a:t>
            </a:r>
            <a:endParaRPr lang="pt-BR" altLang="pt-BR" sz="1600" b="1" spc="300" dirty="0"/>
          </a:p>
          <a:p>
            <a:pPr algn="ctr">
              <a:lnSpc>
                <a:spcPct val="80000"/>
              </a:lnSpc>
            </a:pPr>
            <a:endParaRPr lang="pt-BR" altLang="pt-BR" sz="2400" b="1" spc="3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11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991544" y="1270501"/>
            <a:ext cx="7596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AÇÕES DO PRÓ-GERSTÃO RPPS</a:t>
            </a:r>
            <a:endParaRPr lang="pt-BR" sz="36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248180"/>
              </p:ext>
            </p:extLst>
          </p:nvPr>
        </p:nvGraphicFramePr>
        <p:xfrm>
          <a:off x="1487488" y="2348880"/>
          <a:ext cx="8496943" cy="2639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694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</a:rPr>
                        <a:t>2.9 - Definição de Limites de Alçadas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</a:rPr>
                        <a:t>2.10 - Segregação das Atividades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</a:rPr>
                        <a:t>2.11 </a:t>
                      </a: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</a:rPr>
                        <a:t>Ouvidoria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</a:rPr>
                        <a:t>2.12 - Diretoria Executiva</a:t>
                      </a:r>
                      <a:endParaRPr lang="pt-BR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</a:rPr>
                        <a:t>2.13 - Conselho Fiscal</a:t>
                      </a:r>
                      <a:endParaRPr lang="pt-BR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</a:rPr>
                        <a:t>2.14 - Conselho Deliberativo</a:t>
                      </a:r>
                      <a:endParaRPr lang="pt-BR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</a:rPr>
                        <a:t>2.15 - Mandato, Representação e Recondução</a:t>
                      </a:r>
                      <a:endParaRPr lang="pt-BR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</a:rPr>
                        <a:t>2.16 - Gestão de Pessoas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48013" y="31607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87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991544" y="1270501"/>
            <a:ext cx="7596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AÇÕES DO PRÓ-GERSTÃO RPPS</a:t>
            </a:r>
            <a:endParaRPr lang="pt-BR" sz="36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48013" y="31607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48402"/>
              </p:ext>
            </p:extLst>
          </p:nvPr>
        </p:nvGraphicFramePr>
        <p:xfrm>
          <a:off x="1559496" y="2708920"/>
          <a:ext cx="8712968" cy="1608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1296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3 - AÇÕES RELACIONADAS À DIMENSÃO EDUCAÇÃO </a:t>
                      </a: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</a:rPr>
                        <a:t>PREVIDENCIÁRIA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3.1 - Plano de Ação de Capacitação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3.2 - Ações de Diálogo com os Segurados e a Sociedade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67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767408" y="1313473"/>
            <a:ext cx="106571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INCENTIVOS</a:t>
            </a:r>
            <a:r>
              <a:rPr lang="pt-BR" altLang="pt-BR" sz="2800" b="1" dirty="0" smtClean="0">
                <a:latin typeface="Arial" pitchFamily="34" charset="0"/>
              </a:rPr>
              <a:t> </a:t>
            </a: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PARA 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ADERIR AO PRÓ-GESTÃO RPPS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07368" y="2843284"/>
            <a:ext cx="11305256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Desvinculação da certificação institucional no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Pró-Gestão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RPPS do requisito prévio da existência de Certificado de Regularidade Previdenciária - CRP vigente para o ente federativo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19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767408" y="1097449"/>
            <a:ext cx="106571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INCENTIVOS</a:t>
            </a:r>
            <a:r>
              <a:rPr lang="pt-BR" altLang="pt-BR" sz="2800" b="1" dirty="0" smtClean="0">
                <a:latin typeface="Arial" pitchFamily="34" charset="0"/>
              </a:rPr>
              <a:t> </a:t>
            </a: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PARA 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ADERIR AO PRÓ-GESTÃO RPPS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07368" y="2324083"/>
            <a:ext cx="11305256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certificação no Nível I será exigido o atingimento de pelo menos 17 ações (70%); para o Nível II, de 19 ações (79%); para o Nível III, de 21 ações (87%); para o Nível IV, de 24 ações (100%), sendo pelo menos 50% das ações de cada Dimensão - Exercícios 2018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, 2019  e 2020.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20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/>
              <a:t>       </a:t>
            </a:r>
          </a:p>
        </p:txBody>
      </p:sp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335360" y="1169457"/>
            <a:ext cx="107291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INCENTIVOS </a:t>
            </a: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PARA 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ADERIR AO PRÓ-GESTÃO RPPS</a:t>
            </a:r>
          </a:p>
        </p:txBody>
      </p:sp>
      <p:sp>
        <p:nvSpPr>
          <p:cNvPr id="2" name="Retângulo 1"/>
          <p:cNvSpPr/>
          <p:nvPr/>
        </p:nvSpPr>
        <p:spPr>
          <a:xfrm>
            <a:off x="263352" y="2627260"/>
            <a:ext cx="11305256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Para os exercícios de 2018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, 2019 e 2020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será admitida 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auditoria não presencial,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exclusivamente para os Municípios de pequeno porte (com menos de 50 mil habitantes) que busquem a certificação no Nível I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00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/>
              <a:t>       </a:t>
            </a:r>
          </a:p>
        </p:txBody>
      </p:sp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551384" y="953433"/>
            <a:ext cx="107291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INCENTIVOS </a:t>
            </a: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PARA 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ADERIR AO PRÓ-GESTÃO RPPS</a:t>
            </a:r>
          </a:p>
        </p:txBody>
      </p:sp>
      <p:sp>
        <p:nvSpPr>
          <p:cNvPr id="2" name="Retângulo 1"/>
          <p:cNvSpPr/>
          <p:nvPr/>
        </p:nvSpPr>
        <p:spPr>
          <a:xfrm>
            <a:off x="263352" y="2111945"/>
            <a:ext cx="113052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Ser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considerado Investidor Qualificado o RPPS que opte em aderir ao Programa e possua recursos aplicados e informados em montante igual ou superior a R$  10.000.000,00 (dez milhões de reais), a partir do credenciamento da primeira certificadora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habilitada (até 02 de maio de 2021).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*Cumprido </a:t>
            </a: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os demais requisitos da Portaria n° 519/2011. </a:t>
            </a:r>
          </a:p>
        </p:txBody>
      </p:sp>
    </p:spTree>
    <p:extLst>
      <p:ext uri="{BB962C8B-B14F-4D97-AF65-F5344CB8AC3E}">
        <p14:creationId xmlns:p14="http://schemas.microsoft.com/office/powerpoint/2010/main" val="1545803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551384" y="1169457"/>
            <a:ext cx="107291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INCENTIVOS </a:t>
            </a: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PARA 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ADERIR AO PRÓ-GESTÃO RPPS</a:t>
            </a:r>
          </a:p>
        </p:txBody>
      </p:sp>
      <p:sp>
        <p:nvSpPr>
          <p:cNvPr id="2" name="Retângulo 1"/>
          <p:cNvSpPr/>
          <p:nvPr/>
        </p:nvSpPr>
        <p:spPr>
          <a:xfrm>
            <a:off x="263352" y="2985559"/>
            <a:ext cx="11305256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Elevação dos percentuais de aplicação por Nível de Aderência certificado (Resolução CMN n° 4695/2018 - § 10 do art. 7º).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12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A5FF7-F4F9-4A83-8474-3FB09CA0A2D0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909744"/>
              </p:ext>
            </p:extLst>
          </p:nvPr>
        </p:nvGraphicFramePr>
        <p:xfrm>
          <a:off x="-30979" y="119330"/>
          <a:ext cx="12049000" cy="665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Planilha" r:id="rId3" imgW="13277852" imgH="9096492" progId="Excel.Sheet.12">
                  <p:embed/>
                </p:oleObj>
              </mc:Choice>
              <mc:Fallback>
                <p:oleObj name="Planilha" r:id="rId3" imgW="13277852" imgH="90964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0979" y="119330"/>
                        <a:ext cx="12049000" cy="6659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82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623392" y="1097449"/>
            <a:ext cx="110892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ENTIDADES CERTIFICADORAS CREDENCIADAS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11040" y="2480697"/>
            <a:ext cx="112616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Fundação Vanzolini - Estado de São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Paulo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Instituto de Certificação Qualidade Brasil - ICQ Brasil - Estado de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Goiás</a:t>
            </a: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Instituto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Totum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de Desenvolvimento e Gestão Empresarial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Ltda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- Estado de São Paulo</a:t>
            </a: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687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263352" y="1496978"/>
            <a:ext cx="114492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CUSTO – AUDITORIA DE CERTIFICAÇÃO</a:t>
            </a:r>
            <a:endParaRPr lang="pt-BR" alt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11040" y="2765246"/>
            <a:ext cx="10397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Nível I = R$ </a:t>
            </a:r>
            <a:r>
              <a:rPr lang="pt-BR" sz="2400" b="1" dirty="0" smtClean="0"/>
              <a:t>4.000,00 </a:t>
            </a:r>
            <a:r>
              <a:rPr lang="pt-BR" sz="2400" b="1" dirty="0"/>
              <a:t>a R$ </a:t>
            </a:r>
            <a:r>
              <a:rPr lang="pt-BR" sz="2400" b="1" dirty="0" smtClean="0"/>
              <a:t>15.000,00</a:t>
            </a:r>
          </a:p>
          <a:p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>Nível II = R$ 8.000,00 a R$ </a:t>
            </a:r>
            <a:r>
              <a:rPr lang="pt-BR" sz="2400" b="1" dirty="0" smtClean="0"/>
              <a:t>12.000,00</a:t>
            </a:r>
          </a:p>
          <a:p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>Nível III = R$ 10.500,00 a R$ </a:t>
            </a:r>
            <a:r>
              <a:rPr lang="pt-BR" sz="2400" b="1" dirty="0" smtClean="0"/>
              <a:t>15.000,00</a:t>
            </a:r>
          </a:p>
          <a:p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>Nível IV = até R$ </a:t>
            </a:r>
            <a:r>
              <a:rPr lang="pt-BR" sz="2400" b="1" dirty="0" smtClean="0"/>
              <a:t>16.000,00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76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1416496" y="128095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OBJETIVOS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67916" y="2172920"/>
            <a:ext cx="108006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fontAlgn="t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ncentivar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os Regimes Próprios de Previdência Social a adotarem melhores práticas de gestão previdenciária, que proporcionem maior controle dos seus ativos e passivos e mais transparência no relacionamento com os segurados e 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sociedade;</a:t>
            </a:r>
          </a:p>
          <a:p>
            <a:pPr algn="just" eaLnBrk="1" fontAlgn="t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Profissionalizar 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gestão</a:t>
            </a:r>
          </a:p>
          <a:p>
            <a:pPr algn="just" eaLnBrk="1" fontAlgn="auto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33251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216024" y="1208946"/>
            <a:ext cx="120726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PRÓ-GESTÃO </a:t>
            </a: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RPPS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39416" y="2479536"/>
            <a:ext cx="93610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ADESÕES - 170 entes federativos</a:t>
            </a: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CERTICADOS - 30 RPPS </a:t>
            </a: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216024" y="1052736"/>
            <a:ext cx="120726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ENTES FEDERATIVOS - ADESÃO</a:t>
            </a:r>
            <a:endParaRPr lang="pt-BR" alt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7170" name="Picture 2" descr="image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760621"/>
            <a:ext cx="5537845" cy="4476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Imagem 3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1760620"/>
            <a:ext cx="2016224" cy="447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48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47328" y="1208945"/>
            <a:ext cx="12072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RPPS CERTIFICADOS</a:t>
            </a:r>
            <a:endParaRPr lang="pt-BR" alt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7170" name="Gráfico 1" descr="image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1993269"/>
            <a:ext cx="820891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688288" y="537321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Até 21/06/2019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45397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574559" y="992922"/>
            <a:ext cx="10850033" cy="70788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 RPPS - COMO ADERIR...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95400" y="1844824"/>
            <a:ext cx="10561340" cy="321468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Passos: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  <a:hlinkClick r:id="rId3"/>
              </a:rPr>
              <a:t>www.previdencia.gov.br</a:t>
            </a: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Previdência no Serviço Público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Mais Informações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err="1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Pró-Gestão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RPPS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Formulários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Termo de Adesão do </a:t>
            </a:r>
            <a:r>
              <a:rPr lang="pt-BR" sz="2000" dirty="0" err="1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Pró-Gestão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RPPS (preencher, </a:t>
            </a:r>
            <a:r>
              <a:rPr lang="pt-BR" sz="2000" dirty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d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igitalizar e encaminhar para o e-mail: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  <a:hlinkClick r:id="rId4"/>
              </a:rPr>
              <a:t>progestao.rpps@previdencia.gov.br</a:t>
            </a: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240" y="5013028"/>
            <a:ext cx="30734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410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391477" y="1412776"/>
            <a:ext cx="101771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pt-B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Erie Bold"/>
              </a:rPr>
              <a:t>Secretaria </a:t>
            </a:r>
            <a:r>
              <a:rPr lang="en-US" altLang="pt-B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Erie Bold"/>
              </a:rPr>
              <a:t>Especial de Previdência e Trabalho - </a:t>
            </a:r>
            <a:r>
              <a:rPr lang="en-US" altLang="pt-BR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Erie Bold"/>
              </a:rPr>
              <a:t>SEPRT</a:t>
            </a:r>
            <a:endParaRPr lang="en-US" altLang="pt-BR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Erie Bold"/>
            </a:endParaRPr>
          </a:p>
          <a:p>
            <a:pPr algn="ctr">
              <a:lnSpc>
                <a:spcPct val="150000"/>
              </a:lnSpc>
            </a:pPr>
            <a:r>
              <a:rPr lang="en-US" altLang="pt-BR" sz="2000" b="1" dirty="0" smtClean="0">
                <a:latin typeface="Times New Roman" pitchFamily="18" charset="0"/>
                <a:cs typeface="Times New Roman" pitchFamily="18" charset="0"/>
                <a:sym typeface="Erie Bold"/>
                <a:hlinkClick r:id="rId2"/>
              </a:rPr>
              <a:t>helio.fernandes@previdencia.gov.br</a:t>
            </a:r>
            <a:endParaRPr lang="en-US" altLang="pt-BR" sz="2000" b="1" dirty="0">
              <a:latin typeface="Times New Roman" pitchFamily="18" charset="0"/>
              <a:cs typeface="Times New Roman" pitchFamily="18" charset="0"/>
              <a:sym typeface="Erie Bold"/>
            </a:endParaRPr>
          </a:p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Times New Roman" pitchFamily="18" charset="0"/>
                <a:cs typeface="Times New Roman" pitchFamily="18" charset="0"/>
                <a:sym typeface="Erie Bold"/>
              </a:rPr>
              <a:t>61-2021-5717</a:t>
            </a:r>
          </a:p>
          <a:p>
            <a:pPr algn="ctr">
              <a:lnSpc>
                <a:spcPct val="80000"/>
              </a:lnSpc>
            </a:pPr>
            <a:endParaRPr lang="pt-BR" alt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8" y="1988840"/>
            <a:ext cx="34004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295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1416496" y="149697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OBJETIVOS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67916" y="2313454"/>
            <a:ext cx="108006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Proporcionar o atendimento das exigências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legais</a:t>
            </a:r>
          </a:p>
          <a:p>
            <a:pPr algn="just" eaLnBrk="1" fontAlgn="auto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Garantir a sustentabilidade e continuidade administrativa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42350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1416496" y="128095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DIMENSÕES</a:t>
            </a:r>
            <a:endParaRPr lang="pt-BR" alt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631504" y="227687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fontAlgn="ctr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Controles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Internos</a:t>
            </a:r>
          </a:p>
          <a:p>
            <a:pPr marL="342900" indent="-342900" eaLnBrk="1" fontAlgn="ctr" hangingPunct="1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Governança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Coorporativa</a:t>
            </a:r>
          </a:p>
          <a:p>
            <a:pPr eaLnBrk="1" fontAlgn="auto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Educação Previdenciária</a:t>
            </a: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49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99656" y="119849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PRÓ-GESTÃO RPPS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67408" y="2204864"/>
            <a:ext cx="104411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Ações Auditadas - 24  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Níveis de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Aderência - 04 Níveis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Solicitação pelos Representantes do Ente Federativo e da Unidade Gestora do RPPS.</a:t>
            </a:r>
          </a:p>
          <a:p>
            <a:pPr marL="285750" indent="-28575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892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1416496" y="128095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CARACTERÍSTICAS</a:t>
            </a:r>
            <a:endParaRPr lang="pt-BR" alt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11424" y="2408689"/>
            <a:ext cx="88569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fontAlgn="auto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Instituído pela Portaria MPS  n°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185/2015</a:t>
            </a:r>
          </a:p>
          <a:p>
            <a:pPr eaLnBrk="1" fontAlgn="auto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ctr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Adesão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Voluntária</a:t>
            </a:r>
          </a:p>
          <a:p>
            <a:pPr eaLnBrk="1" fontAlgn="ctr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ctr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Certificação com validade de 03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anos</a:t>
            </a:r>
          </a:p>
          <a:p>
            <a:pPr eaLnBrk="1" fontAlgn="ctr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90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1416496" y="1352962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CARACTERÍSTICAS</a:t>
            </a:r>
            <a:endParaRPr lang="pt-BR" alt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11424" y="2120657"/>
            <a:ext cx="88569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ctr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ctr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Certificado concedido por empresa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credenciada</a:t>
            </a:r>
          </a:p>
          <a:p>
            <a:pPr eaLnBrk="1" fontAlgn="ctr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ctr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Avaliado  pela implementação da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ação</a:t>
            </a:r>
          </a:p>
          <a:p>
            <a:pPr eaLnBrk="1" fontAlgn="ctr" hangingPunct="1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ctr" hangingPunct="1">
              <a:buFont typeface="Wingdings" pitchFamily="2" charset="2"/>
              <a:buChar char="Ø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Desvinculação do CRP</a:t>
            </a:r>
          </a:p>
          <a:p>
            <a:pPr marL="457200" indent="-457200">
              <a:buFont typeface="Wingdings" pitchFamily="2" charset="2"/>
              <a:buChar char="Ø"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8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64686"/>
              </p:ext>
            </p:extLst>
          </p:nvPr>
        </p:nvGraphicFramePr>
        <p:xfrm>
          <a:off x="1759029" y="2353034"/>
          <a:ext cx="8513435" cy="2660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3435"/>
              </a:tblGrid>
              <a:tr h="22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1-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AÇÕES RELACIONADAS À DIMENSÃO CONTROLES INTERNOS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1.1 - Mapeamento das Atividades das Áreas de Atuação do RPPS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1.2 - </a:t>
                      </a:r>
                      <a:r>
                        <a:rPr lang="pt-BR" sz="2000" dirty="0" err="1">
                          <a:solidFill>
                            <a:schemeClr val="tx1"/>
                          </a:solidFill>
                          <a:effectLst/>
                        </a:rPr>
                        <a:t>Manualização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 das Atividades das Áreas de Atuação do RPPS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1.3 - Capacitação e Certificação dos Gestores e Servidores das Áreas de Risco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1.4 - Estrutura de Controle Interno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1.5 - Política de Segurança da Informação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3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1.6 - Gestão e Controle da Base de Dados Cadastrais dos Servidores Públicos, Aposentados e Pensionistas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91544" y="1270501"/>
            <a:ext cx="7596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AÇÕES DO PRÓ-GERSTÃO RPPS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52607302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991544" y="1270501"/>
            <a:ext cx="7596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AÇÕES DO PRÓ-GERSTÃO RPPS</a:t>
            </a:r>
            <a:endParaRPr lang="pt-BR" sz="3600" b="1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95280"/>
              </p:ext>
            </p:extLst>
          </p:nvPr>
        </p:nvGraphicFramePr>
        <p:xfrm>
          <a:off x="1127448" y="2187678"/>
          <a:ext cx="10009112" cy="2969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091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- AÇÕES RELACIONADAS À DIMENSÃO GOVERNANÇA CORPORATIVA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</a:rPr>
                        <a:t>2.1 - Relatório de Governança Corporativa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2.2 - Planejamento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</a:rPr>
                        <a:t>2.3 - Relatório de Gestão Atuarial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</a:rPr>
                        <a:t>2.4 - Código de Ética da Instituição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</a:rPr>
                        <a:t>2.5 - Políticas Previdenciárias de Saúde e Segurança do Servidor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</a:rPr>
                        <a:t>2.6 - Política de Investimentos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</a:rPr>
                        <a:t>2.7 - Comitê de Investimentos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2.8 - Transparência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6260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13099</TotalTime>
  <Words>710</Words>
  <Application>Microsoft Office PowerPoint</Application>
  <PresentationFormat>Personalizar</PresentationFormat>
  <Paragraphs>154</Paragraphs>
  <Slides>24</Slides>
  <Notes>17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Tema do Office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Helio Carneiro Fernandes - MPS</cp:lastModifiedBy>
  <cp:revision>858</cp:revision>
  <cp:lastPrinted>2018-10-04T17:59:26Z</cp:lastPrinted>
  <dcterms:created xsi:type="dcterms:W3CDTF">2016-02-12T16:57:42Z</dcterms:created>
  <dcterms:modified xsi:type="dcterms:W3CDTF">2019-06-24T17:19:38Z</dcterms:modified>
</cp:coreProperties>
</file>